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48" r:id="rId2"/>
    <p:sldId id="638" r:id="rId3"/>
    <p:sldId id="642" r:id="rId4"/>
    <p:sldId id="641" r:id="rId5"/>
    <p:sldId id="637" r:id="rId6"/>
    <p:sldId id="640" r:id="rId7"/>
    <p:sldId id="643" r:id="rId8"/>
    <p:sldId id="639" r:id="rId9"/>
    <p:sldId id="632" r:id="rId10"/>
  </p:sldIdLst>
  <p:sldSz cx="6858000" cy="51435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E0399E8B-75C2-418B-9D11-7B9FD54B8529}">
          <p14:sldIdLst>
            <p14:sldId id="448"/>
            <p14:sldId id="638"/>
            <p14:sldId id="642"/>
            <p14:sldId id="641"/>
            <p14:sldId id="637"/>
            <p14:sldId id="640"/>
            <p14:sldId id="643"/>
            <p14:sldId id="639"/>
            <p14:sldId id="632"/>
          </p14:sldIdLst>
        </p14:section>
        <p14:section name="Section sans titre" id="{383A7A53-F6AA-40E9-BE01-A7D1D420D886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NEFI" initials="M" lastIdx="2" clrIdx="0"/>
  <p:cmAuthor id="1" name="VANONY Christophe" initials="VC" lastIdx="1" clrIdx="1">
    <p:extLst>
      <p:ext uri="{19B8F6BF-5375-455C-9EA6-DF929625EA0E}">
        <p15:presenceInfo xmlns:p15="http://schemas.microsoft.com/office/powerpoint/2012/main" userId="S-1-5-21-2043104406-512064258-1538882281-201745" providerId="AD"/>
      </p:ext>
    </p:extLst>
  </p:cmAuthor>
  <p:cmAuthor id="2" name="SENECAT Diane" initials="SD" lastIdx="1" clrIdx="2">
    <p:extLst>
      <p:ext uri="{19B8F6BF-5375-455C-9EA6-DF929625EA0E}">
        <p15:presenceInfo xmlns:p15="http://schemas.microsoft.com/office/powerpoint/2012/main" userId="S-1-5-21-2043104406-512064258-1538882281-2139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1547"/>
    <a:srgbClr val="00F3A7"/>
    <a:srgbClr val="D1FFF1"/>
    <a:srgbClr val="00B87F"/>
    <a:srgbClr val="7DFFD7"/>
    <a:srgbClr val="652D87"/>
    <a:srgbClr val="008E62"/>
    <a:srgbClr val="808080"/>
    <a:srgbClr val="00FA71"/>
    <a:srgbClr val="E61B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90954" autoAdjust="0"/>
  </p:normalViewPr>
  <p:slideViewPr>
    <p:cSldViewPr>
      <p:cViewPr varScale="1">
        <p:scale>
          <a:sx n="107" d="100"/>
          <a:sy n="107" d="100"/>
        </p:scale>
        <p:origin x="1522" y="86"/>
      </p:cViewPr>
      <p:guideLst>
        <p:guide orient="horz" pos="16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4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10-01T17:15:23.162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10-01T17:15:23.162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406" cy="497333"/>
          </a:xfrm>
          <a:prstGeom prst="rect">
            <a:avLst/>
          </a:prstGeom>
        </p:spPr>
        <p:txBody>
          <a:bodyPr vert="horz" lIns="88194" tIns="44097" rIns="88194" bIns="44097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750" y="1"/>
            <a:ext cx="2945405" cy="497333"/>
          </a:xfrm>
          <a:prstGeom prst="rect">
            <a:avLst/>
          </a:prstGeom>
        </p:spPr>
        <p:txBody>
          <a:bodyPr vert="horz" lIns="88194" tIns="44097" rIns="88194" bIns="44097" rtlCol="0"/>
          <a:lstStyle>
            <a:lvl1pPr algn="r">
              <a:defRPr sz="1200"/>
            </a:lvl1pPr>
          </a:lstStyle>
          <a:p>
            <a:fld id="{FA4BD125-3CB2-4215-AEAB-101DFCAE062C}" type="datetimeFigureOut">
              <a:rPr lang="fr-FR" smtClean="0"/>
              <a:t>05/10/2020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9305"/>
            <a:ext cx="2945406" cy="497333"/>
          </a:xfrm>
          <a:prstGeom prst="rect">
            <a:avLst/>
          </a:prstGeom>
        </p:spPr>
        <p:txBody>
          <a:bodyPr vert="horz" lIns="88194" tIns="44097" rIns="88194" bIns="44097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750" y="9429305"/>
            <a:ext cx="2945405" cy="497333"/>
          </a:xfrm>
          <a:prstGeom prst="rect">
            <a:avLst/>
          </a:prstGeom>
        </p:spPr>
        <p:txBody>
          <a:bodyPr vert="horz" lIns="88194" tIns="44097" rIns="88194" bIns="44097" rtlCol="0" anchor="b"/>
          <a:lstStyle>
            <a:lvl1pPr algn="r">
              <a:defRPr sz="1200"/>
            </a:lvl1pPr>
          </a:lstStyle>
          <a:p>
            <a:fld id="{8DFB4C33-2D83-4223-B214-EFF4A9DDFC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0181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097" tIns="45549" rIns="91097" bIns="4554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097" tIns="45549" rIns="91097" bIns="45549" rtlCol="0"/>
          <a:lstStyle>
            <a:lvl1pPr algn="r">
              <a:defRPr sz="1200"/>
            </a:lvl1pPr>
          </a:lstStyle>
          <a:p>
            <a:fld id="{04314CF5-B422-4FEF-841E-9E68FA3A5541}" type="datetimeFigureOut">
              <a:rPr lang="fr-FR" smtClean="0"/>
              <a:t>05/10/2020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97" tIns="45549" rIns="91097" bIns="4554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1" y="4714878"/>
            <a:ext cx="5438776" cy="4467225"/>
          </a:xfrm>
          <a:prstGeom prst="rect">
            <a:avLst/>
          </a:prstGeom>
        </p:spPr>
        <p:txBody>
          <a:bodyPr vert="horz" lIns="91097" tIns="45549" rIns="91097" bIns="45549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6"/>
            <a:ext cx="2946400" cy="496887"/>
          </a:xfrm>
          <a:prstGeom prst="rect">
            <a:avLst/>
          </a:prstGeom>
        </p:spPr>
        <p:txBody>
          <a:bodyPr vert="horz" lIns="91097" tIns="45549" rIns="91097" bIns="4554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9" y="9428166"/>
            <a:ext cx="2946400" cy="496887"/>
          </a:xfrm>
          <a:prstGeom prst="rect">
            <a:avLst/>
          </a:prstGeom>
        </p:spPr>
        <p:txBody>
          <a:bodyPr vert="horz" lIns="91097" tIns="45549" rIns="91097" bIns="45549" rtlCol="0" anchor="b"/>
          <a:lstStyle>
            <a:lvl1pPr algn="r">
              <a:defRPr sz="1200"/>
            </a:lvl1pPr>
          </a:lstStyle>
          <a:p>
            <a:fld id="{09D234C5-98DB-4557-B7EC-21B4FB663B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664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D234C5-98DB-4557-B7EC-21B4FB663B8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5200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1597820"/>
            <a:ext cx="5829300" cy="1102519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2914650"/>
            <a:ext cx="48006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24ABB-E243-4AE9-8590-F7699D617747}" type="datetime1">
              <a:rPr lang="fr-FR" smtClean="0"/>
              <a:t>05/10/2020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67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303FFD9-A723-4176-82D2-B148210014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8725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33F96-169C-46B4-AF51-ED733199994F}" type="datetime1">
              <a:rPr lang="fr-FR" smtClean="0"/>
              <a:t>05/10/2020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FFD9-A723-4176-82D2-B148210014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1153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154781"/>
            <a:ext cx="1543050" cy="329088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154781"/>
            <a:ext cx="4514850" cy="329088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2EA5-4B94-40B2-B6AA-486FBD6B9F26}" type="datetime1">
              <a:rPr lang="fr-FR" smtClean="0"/>
              <a:t>05/10/2020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FFD9-A723-4176-82D2-B148210014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355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9664" y="619561"/>
            <a:ext cx="6429695" cy="3925960"/>
          </a:xfrm>
        </p:spPr>
        <p:txBody>
          <a:bodyPr>
            <a:normAutofit/>
          </a:bodyPr>
          <a:lstStyle>
            <a:lvl1pPr>
              <a:defRPr sz="1800">
                <a:solidFill>
                  <a:srgbClr val="011547"/>
                </a:solidFill>
              </a:defRPr>
            </a:lvl1pPr>
            <a:lvl2pPr>
              <a:defRPr sz="1800">
                <a:solidFill>
                  <a:srgbClr val="011547"/>
                </a:solidFill>
              </a:defRPr>
            </a:lvl2pPr>
            <a:lvl3pPr>
              <a:defRPr sz="1400">
                <a:solidFill>
                  <a:srgbClr val="011547"/>
                </a:solidFill>
              </a:defRPr>
            </a:lvl3pPr>
            <a:lvl4pPr>
              <a:defRPr sz="1200">
                <a:solidFill>
                  <a:srgbClr val="011547"/>
                </a:solidFill>
              </a:defRPr>
            </a:lvl4pPr>
            <a:lvl5pPr>
              <a:defRPr sz="1200">
                <a:solidFill>
                  <a:srgbClr val="011547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69F31-0589-45CB-9569-8CECF3EBD3F6}" type="datetime1">
              <a:rPr lang="fr-FR" smtClean="0"/>
              <a:t>05/10/2020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contenu 2"/>
          <p:cNvSpPr txBox="1">
            <a:spLocks/>
          </p:cNvSpPr>
          <p:nvPr userDrawn="1"/>
        </p:nvSpPr>
        <p:spPr>
          <a:xfrm>
            <a:off x="1379308" y="-31912"/>
            <a:ext cx="5517232" cy="429731"/>
          </a:xfrm>
          <a:prstGeom prst="roundRect">
            <a:avLst/>
          </a:prstGeom>
          <a:solidFill>
            <a:srgbClr val="00F3A7"/>
          </a:solidFill>
        </p:spPr>
        <p:txBody>
          <a:bodyPr vert="horz" lIns="91440" tIns="45720" rIns="91440" bIns="45720" rtlCol="0" anchor="ctr">
            <a:no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endParaRPr lang="fr-FR" sz="1800" dirty="0">
              <a:solidFill>
                <a:srgbClr val="011547"/>
              </a:solidFill>
              <a:latin typeface="Nexa Light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465906" y="4826502"/>
            <a:ext cx="6401163" cy="128230"/>
          </a:xfrm>
          <a:prstGeom prst="rect">
            <a:avLst/>
          </a:prstGeom>
          <a:solidFill>
            <a:srgbClr val="0115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460" t="44960" r="37400" b="39920"/>
          <a:stretch/>
        </p:blipFill>
        <p:spPr>
          <a:xfrm>
            <a:off x="-20209" y="4545521"/>
            <a:ext cx="519748" cy="687903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580387" y="74382"/>
            <a:ext cx="6172200" cy="217142"/>
          </a:xfrm>
        </p:spPr>
        <p:txBody>
          <a:bodyPr>
            <a:noAutofit/>
          </a:bodyPr>
          <a:lstStyle>
            <a:lvl1pPr algn="r">
              <a:defRPr sz="2000">
                <a:solidFill>
                  <a:srgbClr val="011547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5069159" y="4752550"/>
            <a:ext cx="1600200" cy="273844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1303FFD9-A723-4176-82D2-B148210014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89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3305176"/>
            <a:ext cx="58293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2180035"/>
            <a:ext cx="58293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283BE-90CC-4CF3-95FC-EF215CCCC561}" type="datetime1">
              <a:rPr lang="fr-FR" smtClean="0"/>
              <a:t>05/10/2020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FFD9-A723-4176-82D2-B148210014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588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900113"/>
            <a:ext cx="3028950" cy="254555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900113"/>
            <a:ext cx="3028950" cy="254555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B1FC1-9421-47C9-8101-927F4E713DCE}" type="datetime1">
              <a:rPr lang="fr-FR" smtClean="0"/>
              <a:t>05/10/2020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FFD9-A723-4176-82D2-B148210014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028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1151335"/>
            <a:ext cx="303014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1631156"/>
            <a:ext cx="303014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1151335"/>
            <a:ext cx="303133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1631156"/>
            <a:ext cx="303133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422DF-93A4-4B6A-BDCE-82BA86D7AD9E}" type="datetime1">
              <a:rPr lang="fr-FR" smtClean="0"/>
              <a:t>05/10/2020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FFD9-A723-4176-82D2-B148210014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5098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C28C5-0528-4A09-B62B-29C13F98C4C0}" type="datetime1">
              <a:rPr lang="fr-FR" smtClean="0"/>
              <a:t>05/10/2020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FFD9-A723-4176-82D2-B148210014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3236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5C3D6-C74E-4217-99F2-556EB813F8FE}" type="datetime1">
              <a:rPr lang="fr-FR" smtClean="0"/>
              <a:t>05/10/2020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FFD9-A723-4176-82D2-B148210014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4316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204787"/>
            <a:ext cx="2256235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204789"/>
            <a:ext cx="383381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1076327"/>
            <a:ext cx="2256235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F4367-631C-435B-A40A-C0EBE113D627}" type="datetime1">
              <a:rPr lang="fr-FR" smtClean="0"/>
              <a:t>05/10/2020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FFD9-A723-4176-82D2-B148210014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503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3600450"/>
            <a:ext cx="41148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459581"/>
            <a:ext cx="41148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4025504"/>
            <a:ext cx="41148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78996-06D4-4724-9AD0-C95237F26F67}" type="datetime1">
              <a:rPr lang="fr-FR" smtClean="0"/>
              <a:t>05/10/2020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FFD9-A723-4176-82D2-B148210014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7937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1200151"/>
            <a:ext cx="61722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476726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889B5-7576-4134-8B10-426C0D98C04B}" type="datetime1">
              <a:rPr lang="fr-FR" smtClean="0"/>
              <a:t>05/10/2020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4833026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303FFD9-A723-4176-82D2-B148210014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1771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rgbClr val="011547"/>
          </a:solidFill>
          <a:latin typeface="Volte Rounded Semibold" panose="00000700000000000000" pitchFamily="50" charset="0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11547"/>
          </a:solidFill>
          <a:latin typeface="Oxygen" panose="02000503000000000000" pitchFamily="2" charset="0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rgbClr val="011547"/>
          </a:solidFill>
          <a:latin typeface="Oxygen" panose="02000503000000000000" pitchFamily="2" charset="0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rgbClr val="011547"/>
          </a:solidFill>
          <a:latin typeface="Oxygen" panose="02000503000000000000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rgbClr val="011547"/>
          </a:solidFill>
          <a:latin typeface="Oxygen" panose="02000503000000000000" pitchFamily="2" charset="0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rgbClr val="011547"/>
          </a:solidFill>
          <a:latin typeface="Oxygen" panose="02000503000000000000" pitchFamily="2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31WnFsx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Sarah.frob@finances.gouv.fr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arie-Pierre.lartigue@finances.gouv.f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360" y="-59906"/>
            <a:ext cx="6872872" cy="4575872"/>
          </a:xfrm>
          <a:prstGeom prst="rect">
            <a:avLst/>
          </a:prstGeom>
        </p:spPr>
      </p:pic>
      <p:sp>
        <p:nvSpPr>
          <p:cNvPr id="6" name="Titre 3"/>
          <p:cNvSpPr txBox="1">
            <a:spLocks/>
          </p:cNvSpPr>
          <p:nvPr/>
        </p:nvSpPr>
        <p:spPr>
          <a:xfrm>
            <a:off x="-29746" y="3739344"/>
            <a:ext cx="6887746" cy="1422671"/>
          </a:xfrm>
          <a:prstGeom prst="rect">
            <a:avLst/>
          </a:prstGeom>
          <a:solidFill>
            <a:srgbClr val="011547"/>
          </a:solidFill>
        </p:spPr>
        <p:txBody>
          <a:bodyPr vert="horz" lIns="68580" tIns="34290" rIns="68580" bIns="3429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900" cap="all" dirty="0" smtClean="0">
              <a:solidFill>
                <a:schemeClr val="bg1"/>
              </a:solidFill>
              <a:latin typeface="Volte Rounded Semibold" panose="00000700000000000000" pitchFamily="50" charset="0"/>
            </a:endParaRPr>
          </a:p>
          <a:p>
            <a:r>
              <a:rPr lang="fr-FR" sz="2400" cap="all" dirty="0" smtClean="0">
                <a:solidFill>
                  <a:schemeClr val="bg1"/>
                </a:solidFill>
                <a:latin typeface="Volte Rounded Semibold" panose="00000700000000000000" pitchFamily="50" charset="0"/>
              </a:rPr>
              <a:t>KIT DE COMMUNICATION </a:t>
            </a:r>
            <a:r>
              <a:rPr lang="fr-FR" sz="2400" cap="all" dirty="0" err="1" smtClean="0">
                <a:solidFill>
                  <a:schemeClr val="bg1"/>
                </a:solidFill>
                <a:latin typeface="Volte Rounded Semibold" panose="00000700000000000000" pitchFamily="50" charset="0"/>
              </a:rPr>
              <a:t>PARTENAIREs</a:t>
            </a:r>
            <a:endParaRPr lang="fr-FR" sz="2400" cap="all" dirty="0">
              <a:solidFill>
                <a:schemeClr val="bg1"/>
              </a:solidFill>
              <a:latin typeface="Volte Rounded Semibold" panose="00000700000000000000" pitchFamily="50" charset="0"/>
            </a:endParaRPr>
          </a:p>
          <a:p>
            <a:r>
              <a:rPr lang="fr-FR" sz="1400" cap="all" dirty="0" smtClean="0">
                <a:solidFill>
                  <a:schemeClr val="bg1"/>
                </a:solidFill>
              </a:rPr>
              <a:t>Semaine portes ouvertes GEN</a:t>
            </a:r>
          </a:p>
          <a:p>
            <a:r>
              <a:rPr lang="fr-FR" sz="1400" dirty="0" smtClean="0">
                <a:solidFill>
                  <a:schemeClr val="bg1"/>
                </a:solidFill>
              </a:rPr>
              <a:t>Du 19 au 24 octobre 2020</a:t>
            </a:r>
          </a:p>
          <a:p>
            <a:r>
              <a:rPr lang="fr-FR" sz="2000" b="1" dirty="0" smtClean="0">
                <a:solidFill>
                  <a:srgbClr val="00F3A7"/>
                </a:solidFill>
              </a:rPr>
              <a:t>#OPENGEN</a:t>
            </a:r>
          </a:p>
          <a:p>
            <a:endParaRPr lang="fr-FR" sz="1800" b="1" cap="all" dirty="0">
              <a:solidFill>
                <a:srgbClr val="7DFFD7"/>
              </a:solidFill>
              <a:latin typeface="Volte Rounded Semibold" panose="00000700000000000000" pitchFamily="50" charset="0"/>
            </a:endParaRPr>
          </a:p>
          <a:p>
            <a:pPr algn="r"/>
            <a:endParaRPr lang="fr-FR" sz="1400" dirty="0" smtClean="0">
              <a:solidFill>
                <a:schemeClr val="bg1"/>
              </a:solidFill>
              <a:latin typeface="Volte Rounded Semibold" panose="00000700000000000000" pitchFamily="50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/>
          <a:srcRect l="54200" t="44960" r="26900" b="39920"/>
          <a:stretch/>
        </p:blipFill>
        <p:spPr>
          <a:xfrm>
            <a:off x="5157192" y="0"/>
            <a:ext cx="1711320" cy="85566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026"/>
            <a:ext cx="1988840" cy="118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88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 txBox="1">
            <a:spLocks/>
          </p:cNvSpPr>
          <p:nvPr/>
        </p:nvSpPr>
        <p:spPr>
          <a:xfrm>
            <a:off x="1379308" y="-31912"/>
            <a:ext cx="5517232" cy="429731"/>
          </a:xfrm>
          <a:prstGeom prst="roundRect">
            <a:avLst/>
          </a:prstGeom>
          <a:solidFill>
            <a:srgbClr val="011547"/>
          </a:solidFill>
        </p:spPr>
        <p:txBody>
          <a:bodyPr vert="horz" lIns="91440" tIns="45720" rIns="91440" bIns="45720" rtlCol="0" anchor="ctr">
            <a:no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fr-FR" sz="1800" b="1" dirty="0" smtClean="0">
                <a:solidFill>
                  <a:schemeClr val="bg1"/>
                </a:solidFill>
                <a:latin typeface="Volte Rounded Semibold" panose="00000700000000000000" pitchFamily="50" charset="0"/>
              </a:rPr>
              <a:t>FACEBOOK : post</a:t>
            </a:r>
            <a:endParaRPr lang="fr-FR" sz="1800" b="1" dirty="0">
              <a:solidFill>
                <a:schemeClr val="bg1"/>
              </a:solidFill>
              <a:latin typeface="Volte Rounded Semibold" panose="00000700000000000000" pitchFamily="50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78"/>
            <a:ext cx="1379308" cy="82088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636912" y="1131590"/>
            <a:ext cx="388843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[#OPENGEN 📣] </a:t>
            </a:r>
          </a:p>
          <a:p>
            <a:r>
              <a:rPr lang="fr-FR" sz="1200" dirty="0"/>
              <a:t>La #GEN organise, pour la première année, la semaine nationale des formations labellisées GEN ! </a:t>
            </a:r>
          </a:p>
          <a:p>
            <a:r>
              <a:rPr lang="fr-FR" sz="1200" dirty="0"/>
              <a:t>Nous avons le plaisir de nous associer à cette première édition. Cet événement de grande envergure permettra aux futurs #apprenants d’aller directement à la rencontre des #formations labellisées #GEN et de découvrir concrètement les #métiers proposés dans le secteur du #numérique. </a:t>
            </a:r>
          </a:p>
          <a:p>
            <a:r>
              <a:rPr lang="fr-FR" sz="1200" dirty="0"/>
              <a:t>Au programme : </a:t>
            </a:r>
            <a:r>
              <a:rPr lang="fr-FR" sz="1200" dirty="0" smtClean="0"/>
              <a:t>rencontres </a:t>
            </a:r>
            <a:r>
              <a:rPr lang="fr-FR" sz="1200" dirty="0"/>
              <a:t>avec les équipes de direction, les </a:t>
            </a:r>
            <a:r>
              <a:rPr lang="fr-FR" sz="1200" dirty="0" err="1"/>
              <a:t>alumnis</a:t>
            </a:r>
            <a:r>
              <a:rPr lang="fr-FR" sz="1200" dirty="0"/>
              <a:t>, découverte d’ateliers de programmation, tests de pré-inscriptions, conférences, et bien plus encore !</a:t>
            </a:r>
          </a:p>
          <a:p>
            <a:r>
              <a:rPr lang="fr-FR" sz="1200" dirty="0"/>
              <a:t>⌚ Du 19 au 24 octobre </a:t>
            </a:r>
          </a:p>
          <a:p>
            <a:r>
              <a:rPr lang="fr-FR" sz="1200" dirty="0"/>
              <a:t>🗺 Dans toute la France et en ligne !</a:t>
            </a:r>
          </a:p>
          <a:p>
            <a:r>
              <a:rPr lang="fr-FR" sz="1200" dirty="0"/>
              <a:t>Retrouvez le programme ici </a:t>
            </a:r>
            <a:r>
              <a:rPr lang="fr-FR" sz="1200" dirty="0" smtClean="0"/>
              <a:t>: </a:t>
            </a:r>
            <a:r>
              <a:rPr lang="fr-FR" sz="1200" dirty="0"/>
              <a:t>https://bit.ly/31WnFsx </a:t>
            </a:r>
          </a:p>
          <a:p>
            <a:r>
              <a:rPr lang="fr-FR" sz="1200" dirty="0"/>
              <a:t>@</a:t>
            </a:r>
            <a:r>
              <a:rPr lang="fr-FR" sz="1200" dirty="0" err="1"/>
              <a:t>reseau_GEN</a:t>
            </a:r>
            <a:r>
              <a:rPr lang="fr-FR" sz="1200" dirty="0"/>
              <a:t> @UNML @</a:t>
            </a:r>
            <a:r>
              <a:rPr lang="fr-FR" sz="1200" dirty="0" err="1"/>
              <a:t>Pole_emploi</a:t>
            </a:r>
            <a:r>
              <a:rPr lang="fr-FR" sz="1200" dirty="0"/>
              <a:t> @ONISEP @ANCT </a:t>
            </a:r>
          </a:p>
          <a:p>
            <a:r>
              <a:rPr lang="fr-FR" sz="1200" i="1" dirty="0" smtClean="0">
                <a:solidFill>
                  <a:schemeClr val="bg1">
                    <a:lumMod val="50000"/>
                  </a:schemeClr>
                </a:solidFill>
              </a:rPr>
              <a:t>[ajouter vos @contacts de votre réseau intéressés par l’événement]</a:t>
            </a:r>
            <a:endParaRPr lang="fr-FR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69" y="1779662"/>
            <a:ext cx="1163078" cy="206769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60648" y="1131590"/>
            <a:ext cx="1844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11547"/>
                </a:solidFill>
              </a:rPr>
              <a:t>Visuel à utiliser : OPGENGEN_GIF.GIF</a:t>
            </a:r>
            <a:endParaRPr lang="fr-FR" sz="1200" b="1" dirty="0">
              <a:solidFill>
                <a:srgbClr val="011547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348880" y="626205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11547"/>
                </a:solidFill>
              </a:rPr>
              <a:t>Texte à copier/coller et compléter :</a:t>
            </a:r>
            <a:endParaRPr lang="fr-FR" sz="1200" b="1" dirty="0">
              <a:solidFill>
                <a:srgbClr val="0115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01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 txBox="1">
            <a:spLocks/>
          </p:cNvSpPr>
          <p:nvPr/>
        </p:nvSpPr>
        <p:spPr>
          <a:xfrm>
            <a:off x="1379308" y="-31912"/>
            <a:ext cx="5517232" cy="429731"/>
          </a:xfrm>
          <a:prstGeom prst="roundRect">
            <a:avLst/>
          </a:prstGeom>
          <a:solidFill>
            <a:srgbClr val="011547"/>
          </a:solidFill>
        </p:spPr>
        <p:txBody>
          <a:bodyPr vert="horz" lIns="91440" tIns="45720" rIns="91440" bIns="45720" rtlCol="0" anchor="ctr">
            <a:no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fr-FR" sz="1800" b="1" dirty="0" smtClean="0">
                <a:solidFill>
                  <a:schemeClr val="bg1"/>
                </a:solidFill>
                <a:latin typeface="Volte Rounded Semibold" panose="00000700000000000000" pitchFamily="50" charset="0"/>
              </a:rPr>
              <a:t>FACEBOOK : story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78"/>
            <a:ext cx="1379308" cy="82088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48680" y="987574"/>
            <a:ext cx="1844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11547"/>
                </a:solidFill>
              </a:rPr>
              <a:t>Visuels à utiliser : OPGENGEN_story1.png</a:t>
            </a:r>
            <a:endParaRPr lang="fr-FR" sz="1200" b="1" dirty="0">
              <a:solidFill>
                <a:srgbClr val="011547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49" y="1587429"/>
            <a:ext cx="1487114" cy="264375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024" y="1665077"/>
            <a:ext cx="1440160" cy="256028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3442996" y="1214732"/>
            <a:ext cx="1844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11547"/>
                </a:solidFill>
              </a:rPr>
              <a:t>OPGENGEN_story2.png</a:t>
            </a:r>
            <a:endParaRPr lang="fr-FR" sz="1200" b="1" dirty="0">
              <a:solidFill>
                <a:srgbClr val="011547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196752" y="4443958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11547"/>
                </a:solidFill>
              </a:rPr>
              <a:t>Taguez la GEN sur les 2 </a:t>
            </a:r>
            <a:r>
              <a:rPr lang="fr-FR" sz="1200" b="1" dirty="0">
                <a:solidFill>
                  <a:srgbClr val="011547"/>
                </a:solidFill>
              </a:rPr>
              <a:t>visuels : @</a:t>
            </a:r>
            <a:r>
              <a:rPr lang="fr-FR" sz="1200" b="1" dirty="0" err="1">
                <a:solidFill>
                  <a:srgbClr val="011547"/>
                </a:solidFill>
              </a:rPr>
              <a:t>reseau_GEN</a:t>
            </a:r>
            <a:r>
              <a:rPr lang="fr-FR" sz="1200" b="1" dirty="0">
                <a:solidFill>
                  <a:srgbClr val="011547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4648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 txBox="1">
            <a:spLocks/>
          </p:cNvSpPr>
          <p:nvPr/>
        </p:nvSpPr>
        <p:spPr>
          <a:xfrm>
            <a:off x="1379308" y="-31912"/>
            <a:ext cx="5517232" cy="429731"/>
          </a:xfrm>
          <a:prstGeom prst="roundRect">
            <a:avLst/>
          </a:prstGeom>
          <a:solidFill>
            <a:srgbClr val="011547"/>
          </a:solidFill>
        </p:spPr>
        <p:txBody>
          <a:bodyPr vert="horz" lIns="91440" tIns="45720" rIns="91440" bIns="45720" rtlCol="0" anchor="ctr">
            <a:no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fr-FR" sz="1800" b="1" dirty="0" smtClean="0">
                <a:solidFill>
                  <a:schemeClr val="bg1"/>
                </a:solidFill>
                <a:latin typeface="Volte Rounded Semibold" panose="00000700000000000000" pitchFamily="50" charset="0"/>
              </a:rPr>
              <a:t>LINKEDIN</a:t>
            </a:r>
            <a:endParaRPr lang="fr-FR" sz="1800" b="1" dirty="0">
              <a:solidFill>
                <a:schemeClr val="bg1"/>
              </a:solidFill>
              <a:latin typeface="Volte Rounded Semibold" panose="00000700000000000000" pitchFamily="50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78"/>
            <a:ext cx="1379308" cy="82088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636912" y="1131590"/>
            <a:ext cx="38884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[#OPENGEN 📣] </a:t>
            </a:r>
          </a:p>
          <a:p>
            <a:r>
              <a:rPr lang="fr-FR" sz="1200" dirty="0"/>
              <a:t>La #GEN organise, pour la première année, la semaine nationale des formations labellisées GEN ! </a:t>
            </a:r>
          </a:p>
          <a:p>
            <a:r>
              <a:rPr lang="fr-FR" sz="1200" dirty="0"/>
              <a:t>Nous avons le plaisir de nous associer à cette première édition. Cet événement de grande envergure permettra aux futurs #apprenants d’aller directement à la rencontre des #formations labellisées #GEN et de découvrir concrètement les #métiers proposés dans le secteur du #numérique. </a:t>
            </a:r>
          </a:p>
          <a:p>
            <a:r>
              <a:rPr lang="fr-FR" sz="1200" dirty="0"/>
              <a:t>Au programme : </a:t>
            </a:r>
            <a:r>
              <a:rPr lang="fr-FR" sz="1200" dirty="0" smtClean="0"/>
              <a:t>rencontres </a:t>
            </a:r>
            <a:r>
              <a:rPr lang="fr-FR" sz="1200" dirty="0"/>
              <a:t>avec les équipes de direction, les </a:t>
            </a:r>
            <a:r>
              <a:rPr lang="fr-FR" sz="1200" dirty="0" err="1"/>
              <a:t>alumnis</a:t>
            </a:r>
            <a:r>
              <a:rPr lang="fr-FR" sz="1200" dirty="0"/>
              <a:t>, découverte d’ateliers de programmation, tests de pré-inscriptions, conférences, et bien plus encore !</a:t>
            </a:r>
          </a:p>
          <a:p>
            <a:r>
              <a:rPr lang="fr-FR" sz="1200" dirty="0"/>
              <a:t>⌚ Du 19 au 24 octobre </a:t>
            </a:r>
          </a:p>
          <a:p>
            <a:r>
              <a:rPr lang="fr-FR" sz="1200" dirty="0"/>
              <a:t>🗺 Dans toute la France et en ligne !</a:t>
            </a:r>
          </a:p>
          <a:p>
            <a:r>
              <a:rPr lang="fr-FR" sz="1200" dirty="0" smtClean="0"/>
              <a:t>Retrouvez le </a:t>
            </a:r>
            <a:r>
              <a:rPr lang="fr-FR" sz="1200" dirty="0"/>
              <a:t>programme ici : https://bit.ly/31WnFsx </a:t>
            </a:r>
          </a:p>
          <a:p>
            <a:r>
              <a:rPr lang="fr-FR" sz="1200" dirty="0" smtClean="0"/>
              <a:t>@</a:t>
            </a:r>
            <a:r>
              <a:rPr lang="fr-FR" sz="1200" dirty="0" err="1" smtClean="0"/>
              <a:t>GrandeEcoleduNumérique</a:t>
            </a:r>
            <a:r>
              <a:rPr lang="fr-FR" sz="1200" dirty="0" smtClean="0"/>
              <a:t> </a:t>
            </a:r>
            <a:r>
              <a:rPr lang="fr-FR" sz="1200" dirty="0"/>
              <a:t>@UNML @</a:t>
            </a:r>
            <a:r>
              <a:rPr lang="fr-FR" sz="1200" dirty="0" err="1"/>
              <a:t>Pole_emploi</a:t>
            </a:r>
            <a:r>
              <a:rPr lang="fr-FR" sz="1200" dirty="0"/>
              <a:t> @ONISEP @ANCT </a:t>
            </a:r>
          </a:p>
          <a:p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[ajouter vos @contacts de votre réseau intéressés par l’événement]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69" y="1779662"/>
            <a:ext cx="1163078" cy="206769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60648" y="1131590"/>
            <a:ext cx="1844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11547"/>
                </a:solidFill>
              </a:rPr>
              <a:t>Visuel à utiliser : OPGENGEN_GIF.GIF</a:t>
            </a:r>
            <a:endParaRPr lang="fr-FR" sz="1200" b="1" dirty="0">
              <a:solidFill>
                <a:srgbClr val="011547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348880" y="626205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11547"/>
                </a:solidFill>
              </a:rPr>
              <a:t>Texte à copier/coller et compléter :</a:t>
            </a:r>
            <a:endParaRPr lang="fr-FR" sz="1200" b="1" dirty="0">
              <a:solidFill>
                <a:srgbClr val="0115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10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 txBox="1">
            <a:spLocks/>
          </p:cNvSpPr>
          <p:nvPr/>
        </p:nvSpPr>
        <p:spPr>
          <a:xfrm>
            <a:off x="1379308" y="-31912"/>
            <a:ext cx="5517232" cy="429731"/>
          </a:xfrm>
          <a:prstGeom prst="roundRect">
            <a:avLst/>
          </a:prstGeom>
          <a:solidFill>
            <a:srgbClr val="011547"/>
          </a:solidFill>
        </p:spPr>
        <p:txBody>
          <a:bodyPr vert="horz" lIns="91440" tIns="45720" rIns="91440" bIns="45720" rtlCol="0" anchor="ctr">
            <a:no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fr-FR" sz="1800" b="1" dirty="0" smtClean="0">
                <a:solidFill>
                  <a:schemeClr val="bg1"/>
                </a:solidFill>
                <a:latin typeface="Volte Rounded Semibold" panose="00000700000000000000" pitchFamily="50" charset="0"/>
              </a:rPr>
              <a:t>TWITTER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78"/>
            <a:ext cx="1379308" cy="82088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636912" y="1707654"/>
            <a:ext cx="38884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[PARTENARIAT 🤝]</a:t>
            </a:r>
          </a:p>
          <a:p>
            <a:r>
              <a:rPr lang="fr-FR" sz="1200" dirty="0"/>
              <a:t>Nous sommes ravis de nous associer au lancement d’#OPENGEN, la première semaine portes ouvertes organisée par @</a:t>
            </a:r>
            <a:r>
              <a:rPr lang="fr-FR" sz="1200" dirty="0" err="1"/>
              <a:t>Ecole_numerique</a:t>
            </a:r>
            <a:r>
              <a:rPr lang="fr-FR" sz="1200" dirty="0"/>
              <a:t>, du 19 au 24 octobre.</a:t>
            </a:r>
          </a:p>
          <a:p>
            <a:r>
              <a:rPr lang="fr-FR" sz="1200" dirty="0"/>
              <a:t>Au programme : présentation des formations, ateliers de découverte.…</a:t>
            </a:r>
          </a:p>
          <a:p>
            <a:r>
              <a:rPr lang="fr-FR" sz="1200" dirty="0"/>
              <a:t>Toutes les infos : </a:t>
            </a:r>
            <a:r>
              <a:rPr lang="fr-FR" sz="1200" dirty="0">
                <a:hlinkClick r:id="rId3"/>
              </a:rPr>
              <a:t>https://</a:t>
            </a:r>
            <a:r>
              <a:rPr lang="fr-FR" sz="1200" dirty="0" smtClean="0">
                <a:hlinkClick r:id="rId3"/>
              </a:rPr>
              <a:t>bit.ly/31WnFsx</a:t>
            </a:r>
            <a:r>
              <a:rPr lang="fr-FR" sz="1200" dirty="0" smtClean="0"/>
              <a:t> </a:t>
            </a:r>
            <a:endParaRPr lang="fr-FR" sz="1200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69" y="1779662"/>
            <a:ext cx="1163078" cy="2067694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260648" y="1131590"/>
            <a:ext cx="1844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11547"/>
                </a:solidFill>
              </a:rPr>
              <a:t>Visuel à utiliser : OPGENGEN_GIF.GIF</a:t>
            </a:r>
            <a:endParaRPr lang="fr-FR" sz="1200" b="1" dirty="0">
              <a:solidFill>
                <a:srgbClr val="011547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348880" y="626205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11547"/>
                </a:solidFill>
              </a:rPr>
              <a:t>Texte à copier/coller :</a:t>
            </a:r>
            <a:endParaRPr lang="fr-FR" sz="1200" b="1" dirty="0">
              <a:solidFill>
                <a:srgbClr val="0115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62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 txBox="1">
            <a:spLocks/>
          </p:cNvSpPr>
          <p:nvPr/>
        </p:nvSpPr>
        <p:spPr>
          <a:xfrm>
            <a:off x="1379308" y="-31912"/>
            <a:ext cx="5517232" cy="429731"/>
          </a:xfrm>
          <a:prstGeom prst="roundRect">
            <a:avLst/>
          </a:prstGeom>
          <a:solidFill>
            <a:srgbClr val="011547"/>
          </a:solidFill>
        </p:spPr>
        <p:txBody>
          <a:bodyPr vert="horz" lIns="91440" tIns="45720" rIns="91440" bIns="45720" rtlCol="0" anchor="ctr">
            <a:no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fr-FR" sz="1800" b="1" dirty="0" smtClean="0">
                <a:solidFill>
                  <a:schemeClr val="bg1"/>
                </a:solidFill>
                <a:latin typeface="Volte Rounded Semibold" panose="00000700000000000000" pitchFamily="50" charset="0"/>
              </a:rPr>
              <a:t>INSTAGRAM : post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78"/>
            <a:ext cx="1379308" cy="82088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348880" y="982057"/>
            <a:ext cx="46085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 [#OPENGEN : Et si le numérique était fait pour vous ?] </a:t>
            </a:r>
          </a:p>
          <a:p>
            <a:r>
              <a:rPr lang="fr-FR" sz="1200" dirty="0"/>
              <a:t>📣 La @</a:t>
            </a:r>
            <a:r>
              <a:rPr lang="fr-FR" sz="1200" dirty="0" err="1"/>
              <a:t>grandeecoledunumerique</a:t>
            </a:r>
            <a:r>
              <a:rPr lang="fr-FR" sz="1200" dirty="0"/>
              <a:t> organise, pour la première année, la semaine nationale des formations au numérique dans toute la France et en ligne. Nous sommes ravis de nous associer à cet événement phare pour motiver les jeunes à s’orienter vers le #numérique et s’engager dans un #secteur qui recrute !  </a:t>
            </a:r>
          </a:p>
          <a:p>
            <a:r>
              <a:rPr lang="fr-FR" sz="1200" dirty="0"/>
              <a:t>🔍OPENGEN permettra aux jeunes et aux personnes en recherche d’#emploi intéressées par le numérique d’aller directement à la rencontre des #formations labellisées #GEN pour découvrir concrètement les #métiers proposés. </a:t>
            </a:r>
          </a:p>
          <a:p>
            <a:r>
              <a:rPr lang="fr-FR" sz="1200" dirty="0"/>
              <a:t>🎯 Au programme : </a:t>
            </a:r>
            <a:r>
              <a:rPr lang="fr-FR" sz="1200" dirty="0" smtClean="0"/>
              <a:t>rencontres </a:t>
            </a:r>
            <a:r>
              <a:rPr lang="fr-FR" sz="1200" dirty="0"/>
              <a:t>avec les #formateurs et les </a:t>
            </a:r>
            <a:r>
              <a:rPr lang="fr-FR" sz="1200" dirty="0" err="1"/>
              <a:t>alumnis</a:t>
            </a:r>
            <a:r>
              <a:rPr lang="fr-FR" sz="1200" dirty="0"/>
              <a:t>, #ateliers découverte, tests de pré-inscriptions, #conférences, </a:t>
            </a:r>
            <a:r>
              <a:rPr lang="fr-FR" sz="1200" dirty="0" err="1"/>
              <a:t>etc</a:t>
            </a:r>
            <a:r>
              <a:rPr lang="fr-FR" sz="1200" dirty="0"/>
              <a:t> !</a:t>
            </a:r>
          </a:p>
          <a:p>
            <a:r>
              <a:rPr lang="fr-FR" sz="1200" dirty="0"/>
              <a:t>⌚ Du 19 au 24 octobre </a:t>
            </a:r>
          </a:p>
          <a:p>
            <a:r>
              <a:rPr lang="fr-FR" sz="1200" dirty="0"/>
              <a:t>🗺 Dans toute la France et en ligne !</a:t>
            </a:r>
          </a:p>
          <a:p>
            <a:r>
              <a:rPr lang="fr-FR" sz="1200" dirty="0"/>
              <a:t>Retrouvez </a:t>
            </a:r>
            <a:r>
              <a:rPr lang="fr-FR" sz="1200" dirty="0" smtClean="0"/>
              <a:t>le </a:t>
            </a:r>
            <a:r>
              <a:rPr lang="fr-FR" sz="1200" dirty="0"/>
              <a:t>programme ici : https://bit.ly/31WnFsx </a:t>
            </a:r>
          </a:p>
          <a:p>
            <a:r>
              <a:rPr lang="en-US" sz="1200" dirty="0"/>
              <a:t>@</a:t>
            </a:r>
            <a:r>
              <a:rPr lang="en-US" sz="1200" dirty="0" err="1"/>
              <a:t>grandeecoledunumerique</a:t>
            </a:r>
            <a:r>
              <a:rPr lang="en-US" sz="1200" dirty="0"/>
              <a:t> @</a:t>
            </a:r>
            <a:r>
              <a:rPr lang="en-US" sz="1200" dirty="0" err="1"/>
              <a:t>poleemploi</a:t>
            </a:r>
            <a:r>
              <a:rPr lang="en-US" sz="1200" dirty="0"/>
              <a:t> @ </a:t>
            </a:r>
            <a:r>
              <a:rPr lang="en-US" sz="1200" dirty="0" err="1"/>
              <a:t>onisep_officiel</a:t>
            </a:r>
            <a:r>
              <a:rPr lang="en-US" sz="1200" dirty="0"/>
              <a:t> @</a:t>
            </a:r>
            <a:r>
              <a:rPr lang="en-US" sz="1200" dirty="0" err="1"/>
              <a:t>min_territoires</a:t>
            </a:r>
            <a:endParaRPr lang="fr-FR" sz="1200" dirty="0"/>
          </a:p>
          <a:p>
            <a:r>
              <a:rPr lang="en-US" sz="1200" dirty="0"/>
              <a:t>#</a:t>
            </a:r>
            <a:r>
              <a:rPr lang="en-US" sz="1200" dirty="0" err="1"/>
              <a:t>grandeecoledunumerique</a:t>
            </a:r>
            <a:r>
              <a:rPr lang="en-US" sz="1200" dirty="0"/>
              <a:t> #</a:t>
            </a:r>
            <a:r>
              <a:rPr lang="en-US" sz="1200" dirty="0" err="1"/>
              <a:t>formationslabelliséesGEN</a:t>
            </a:r>
            <a:r>
              <a:rPr lang="en-US" sz="1200" dirty="0"/>
              <a:t> #</a:t>
            </a:r>
            <a:r>
              <a:rPr lang="en-US" sz="1200" dirty="0" err="1"/>
              <a:t>portesouvertes</a:t>
            </a:r>
            <a:r>
              <a:rPr lang="en-US" sz="1200" dirty="0"/>
              <a:t> #tech #digital #reconversion #OPENGEN2020 #1jeune1solution</a:t>
            </a:r>
            <a:endParaRPr lang="fr-FR" sz="12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48" y="1923678"/>
            <a:ext cx="1707654" cy="170765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60648" y="1131590"/>
            <a:ext cx="1844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11547"/>
                </a:solidFill>
              </a:rPr>
              <a:t>Visuel à utiliser : OPGENGEN_1_1_VF.png</a:t>
            </a:r>
            <a:endParaRPr lang="fr-FR" sz="1200" b="1" dirty="0">
              <a:solidFill>
                <a:srgbClr val="011547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48880" y="626205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11547"/>
                </a:solidFill>
              </a:rPr>
              <a:t>Texte à copier/coller et compléter : </a:t>
            </a:r>
            <a:endParaRPr lang="fr-FR" sz="1200" b="1" dirty="0">
              <a:solidFill>
                <a:srgbClr val="0115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71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 txBox="1">
            <a:spLocks/>
          </p:cNvSpPr>
          <p:nvPr/>
        </p:nvSpPr>
        <p:spPr>
          <a:xfrm>
            <a:off x="1379308" y="-31912"/>
            <a:ext cx="5517232" cy="429731"/>
          </a:xfrm>
          <a:prstGeom prst="roundRect">
            <a:avLst/>
          </a:prstGeom>
          <a:solidFill>
            <a:srgbClr val="011547"/>
          </a:solidFill>
        </p:spPr>
        <p:txBody>
          <a:bodyPr vert="horz" lIns="91440" tIns="45720" rIns="91440" bIns="45720" rtlCol="0" anchor="ctr">
            <a:no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fr-FR" sz="1800" b="1" dirty="0" smtClean="0">
                <a:solidFill>
                  <a:schemeClr val="bg1"/>
                </a:solidFill>
                <a:latin typeface="Volte Rounded Semibold" panose="00000700000000000000" pitchFamily="50" charset="0"/>
              </a:rPr>
              <a:t>INSTAGRAM : story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78"/>
            <a:ext cx="1379308" cy="82088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48680" y="987574"/>
            <a:ext cx="1844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11547"/>
                </a:solidFill>
              </a:rPr>
              <a:t>Visuels à utiliser : OPGENGEN_story1.png</a:t>
            </a:r>
            <a:endParaRPr lang="fr-FR" sz="1200" b="1" dirty="0">
              <a:solidFill>
                <a:srgbClr val="011547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49" y="1587429"/>
            <a:ext cx="1487114" cy="264375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024" y="1665077"/>
            <a:ext cx="1440160" cy="256028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3442996" y="1214732"/>
            <a:ext cx="1844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11547"/>
                </a:solidFill>
              </a:rPr>
              <a:t>OPGENGEN_story2.png</a:t>
            </a:r>
            <a:endParaRPr lang="fr-FR" sz="1200" b="1" dirty="0">
              <a:solidFill>
                <a:srgbClr val="011547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196752" y="4443958"/>
            <a:ext cx="4680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11547"/>
                </a:solidFill>
              </a:rPr>
              <a:t>Taguez la GEN sur les 2 visuels : @</a:t>
            </a:r>
            <a:r>
              <a:rPr lang="fr-FR" sz="1200" b="1" dirty="0" err="1" smtClean="0">
                <a:solidFill>
                  <a:srgbClr val="011547"/>
                </a:solidFill>
              </a:rPr>
              <a:t>grandeecoledunumerique</a:t>
            </a:r>
            <a:r>
              <a:rPr lang="fr-FR" sz="1200" b="1" dirty="0" smtClean="0">
                <a:solidFill>
                  <a:srgbClr val="011547"/>
                </a:solidFill>
              </a:rPr>
              <a:t> </a:t>
            </a:r>
            <a:endParaRPr lang="fr-FR" sz="1200" b="1" dirty="0">
              <a:solidFill>
                <a:srgbClr val="0115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64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 txBox="1">
            <a:spLocks/>
          </p:cNvSpPr>
          <p:nvPr/>
        </p:nvSpPr>
        <p:spPr>
          <a:xfrm>
            <a:off x="1379308" y="-31912"/>
            <a:ext cx="5517232" cy="429731"/>
          </a:xfrm>
          <a:prstGeom prst="roundRect">
            <a:avLst/>
          </a:prstGeom>
          <a:solidFill>
            <a:srgbClr val="011547"/>
          </a:solidFill>
        </p:spPr>
        <p:txBody>
          <a:bodyPr vert="horz" lIns="91440" tIns="45720" rIns="91440" bIns="45720" rtlCol="0" anchor="ctr">
            <a:no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fr-FR" sz="1800" b="1" dirty="0" smtClean="0">
                <a:solidFill>
                  <a:schemeClr val="bg1"/>
                </a:solidFill>
                <a:latin typeface="Volte Rounded Semibold" panose="00000700000000000000" pitchFamily="50" charset="0"/>
              </a:rPr>
              <a:t>Partenaires de l’événement</a:t>
            </a:r>
            <a:endParaRPr lang="fr-FR" sz="1800" b="1" dirty="0">
              <a:solidFill>
                <a:schemeClr val="bg1"/>
              </a:solidFill>
              <a:latin typeface="Volte Rounded Semibold" panose="00000700000000000000" pitchFamily="50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78"/>
            <a:ext cx="1379308" cy="82088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5" y="1059582"/>
            <a:ext cx="2736761" cy="107271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784" y="2100172"/>
            <a:ext cx="1679475" cy="111965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1525" y="3363838"/>
            <a:ext cx="1855305" cy="72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25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FFD9-A723-4176-82D2-B148210014C5}" type="slidenum">
              <a:rPr lang="fr-FR" smtClean="0"/>
              <a:t>9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25286" t="22343" r="26375" b="16567"/>
          <a:stretch/>
        </p:blipFill>
        <p:spPr>
          <a:xfrm>
            <a:off x="0" y="-1"/>
            <a:ext cx="6858000" cy="514350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80728" y="2859782"/>
            <a:ext cx="2808312" cy="1296144"/>
          </a:xfrm>
          <a:prstGeom prst="rect">
            <a:avLst/>
          </a:prstGeom>
          <a:solidFill>
            <a:srgbClr val="0115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fr-FR" sz="1100" dirty="0">
              <a:solidFill>
                <a:schemeClr val="bg1"/>
              </a:solidFill>
            </a:endParaRPr>
          </a:p>
          <a:p>
            <a:endParaRPr lang="fr-FR" sz="1100" dirty="0" smtClean="0">
              <a:solidFill>
                <a:schemeClr val="bg1"/>
              </a:solidFill>
            </a:endParaRPr>
          </a:p>
          <a:p>
            <a:endParaRPr lang="fr-FR" sz="1100" dirty="0">
              <a:solidFill>
                <a:schemeClr val="bg1"/>
              </a:solidFill>
            </a:endParaRPr>
          </a:p>
          <a:p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4942DFD-9917-466F-8D17-F50A0909CCEA}"/>
              </a:ext>
            </a:extLst>
          </p:cNvPr>
          <p:cNvSpPr/>
          <p:nvPr/>
        </p:nvSpPr>
        <p:spPr>
          <a:xfrm>
            <a:off x="1053573" y="1419622"/>
            <a:ext cx="2465176" cy="815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dirty="0" smtClean="0">
                <a:solidFill>
                  <a:srgbClr val="011547"/>
                </a:solidFill>
                <a:latin typeface="Volte Rounded Semibold" panose="00000700000000000000" pitchFamily="50" charset="0"/>
              </a:rPr>
              <a:t>Pour toute question :</a:t>
            </a:r>
          </a:p>
          <a:p>
            <a:endParaRPr lang="fr-FR" sz="1000" dirty="0" smtClean="0">
              <a:solidFill>
                <a:srgbClr val="011547"/>
              </a:solidFill>
              <a:latin typeface="Volte Rounded Semibold" panose="00000700000000000000" pitchFamily="50" charset="0"/>
            </a:endParaRPr>
          </a:p>
          <a:p>
            <a:r>
              <a:rPr lang="fr-FR" sz="900" dirty="0" smtClean="0">
                <a:solidFill>
                  <a:srgbClr val="011547"/>
                </a:solidFill>
                <a:latin typeface="Volte Rounded Semibold" panose="00000700000000000000" pitchFamily="50" charset="0"/>
                <a:hlinkClick r:id="rId3"/>
              </a:rPr>
              <a:t>Sarah.frob@finances.gouv.fr</a:t>
            </a:r>
            <a:endParaRPr lang="fr-FR" sz="900" dirty="0" smtClean="0">
              <a:solidFill>
                <a:srgbClr val="011547"/>
              </a:solidFill>
              <a:latin typeface="Volte Rounded Semibold" panose="00000700000000000000" pitchFamily="50" charset="0"/>
            </a:endParaRPr>
          </a:p>
          <a:p>
            <a:endParaRPr lang="fr-FR" sz="900" dirty="0" smtClean="0">
              <a:solidFill>
                <a:srgbClr val="011547"/>
              </a:solidFill>
              <a:latin typeface="Volte Rounded Semibold" panose="00000700000000000000" pitchFamily="50" charset="0"/>
            </a:endParaRPr>
          </a:p>
          <a:p>
            <a:r>
              <a:rPr lang="fr-FR" sz="900" dirty="0" smtClean="0">
                <a:solidFill>
                  <a:srgbClr val="011547"/>
                </a:solidFill>
                <a:latin typeface="Volte Rounded Semibold" panose="00000700000000000000" pitchFamily="50" charset="0"/>
                <a:hlinkClick r:id="rId4"/>
              </a:rPr>
              <a:t>Marie-Pierre.lartigue@finances.gouv.fr</a:t>
            </a:r>
            <a:endParaRPr lang="fr-FR" sz="900" dirty="0" smtClean="0">
              <a:solidFill>
                <a:srgbClr val="011547"/>
              </a:solidFill>
              <a:latin typeface="Volte Rounded Semibold" panose="00000700000000000000" pitchFamily="50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9600" y="73818"/>
            <a:ext cx="2808312" cy="985764"/>
          </a:xfrm>
          <a:prstGeom prst="rect">
            <a:avLst/>
          </a:prstGeom>
          <a:solidFill>
            <a:srgbClr val="0115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840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47312</TotalTime>
  <Words>202</Words>
  <Application>Microsoft Office PowerPoint</Application>
  <PresentationFormat>Personnalisé</PresentationFormat>
  <Paragraphs>66</Paragraphs>
  <Slides>9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Nexa Light</vt:lpstr>
      <vt:lpstr>Oxygen</vt:lpstr>
      <vt:lpstr>Volte Rounded Semibold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MINEFI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GRACQUES</dc:title>
  <dc:creator>MINEFI</dc:creator>
  <cp:lastModifiedBy>SENECAT Diane</cp:lastModifiedBy>
  <cp:revision>1356</cp:revision>
  <cp:lastPrinted>2020-08-25T07:39:16Z</cp:lastPrinted>
  <dcterms:created xsi:type="dcterms:W3CDTF">2016-03-04T13:56:41Z</dcterms:created>
  <dcterms:modified xsi:type="dcterms:W3CDTF">2020-10-05T08:55:29Z</dcterms:modified>
</cp:coreProperties>
</file>